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20"/>
  </p:notesMasterIdLst>
  <p:handoutMasterIdLst>
    <p:handoutMasterId r:id="rId21"/>
  </p:handoutMasterIdLst>
  <p:sldIdLst>
    <p:sldId id="274" r:id="rId2"/>
    <p:sldId id="357" r:id="rId3"/>
    <p:sldId id="348" r:id="rId4"/>
    <p:sldId id="355" r:id="rId5"/>
    <p:sldId id="286" r:id="rId6"/>
    <p:sldId id="287" r:id="rId7"/>
    <p:sldId id="297" r:id="rId8"/>
    <p:sldId id="358" r:id="rId9"/>
    <p:sldId id="359" r:id="rId10"/>
    <p:sldId id="360" r:id="rId11"/>
    <p:sldId id="361" r:id="rId12"/>
    <p:sldId id="362" r:id="rId13"/>
    <p:sldId id="349" r:id="rId14"/>
    <p:sldId id="350" r:id="rId15"/>
    <p:sldId id="351" r:id="rId16"/>
    <p:sldId id="352" r:id="rId17"/>
    <p:sldId id="353" r:id="rId18"/>
    <p:sldId id="354" r:id="rId1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id" initials="F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CC"/>
    <a:srgbClr val="669900"/>
    <a:srgbClr val="FF9900"/>
    <a:srgbClr val="FFFFFF"/>
    <a:srgbClr val="CC9900"/>
    <a:srgbClr val="4D4D4D"/>
    <a:srgbClr val="2D87E9"/>
    <a:srgbClr val="3333FF"/>
    <a:srgbClr val="0099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SorterView">
  <p:normalViewPr>
    <p:restoredLeft sz="34555" autoAdjust="0"/>
    <p:restoredTop sz="86432" autoAdjust="0"/>
  </p:normalViewPr>
  <p:slideViewPr>
    <p:cSldViewPr>
      <p:cViewPr varScale="1">
        <p:scale>
          <a:sx n="74" d="100"/>
          <a:sy n="74" d="100"/>
        </p:scale>
        <p:origin x="1133" y="43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00" d="100"/>
        <a:sy n="100" d="100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7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Relationship Id="rId27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Fiddaman" userId="a58d4e45-b57a-467f-b586-4e74a974bf07" providerId="ADAL" clId="{CC406D86-5D89-43C1-BF6B-CAA30ED3D195}"/>
  </pc:docChgLst>
  <pc:docChgLst>
    <pc:chgData name="Tom Fiddaman" userId="a58d4e45-b57a-467f-b586-4e74a974bf07" providerId="ADAL" clId="{A713B5D8-21C7-413C-908A-1004DD864EBE}"/>
    <pc:docChg chg="undo addSld delSld">
      <pc:chgData name="Tom Fiddaman" userId="a58d4e45-b57a-467f-b586-4e74a974bf07" providerId="ADAL" clId="{A713B5D8-21C7-413C-908A-1004DD864EBE}" dt="2019-11-25T16:27:48.202" v="9" actId="2696"/>
      <pc:docMkLst>
        <pc:docMk/>
      </pc:docMkLst>
      <pc:sldChg chg="add del">
        <pc:chgData name="Tom Fiddaman" userId="a58d4e45-b57a-467f-b586-4e74a974bf07" providerId="ADAL" clId="{A713B5D8-21C7-413C-908A-1004DD864EBE}" dt="2019-11-25T16:27:48.202" v="8" actId="2696"/>
        <pc:sldMkLst>
          <pc:docMk/>
          <pc:sldMk cId="3563302149" sldId="358"/>
        </pc:sldMkLst>
      </pc:sldChg>
      <pc:sldChg chg="add del">
        <pc:chgData name="Tom Fiddaman" userId="a58d4e45-b57a-467f-b586-4e74a974bf07" providerId="ADAL" clId="{A713B5D8-21C7-413C-908A-1004DD864EBE}" dt="2019-11-25T16:27:48.202" v="7" actId="2696"/>
        <pc:sldMkLst>
          <pc:docMk/>
          <pc:sldMk cId="2862218227" sldId="359"/>
        </pc:sldMkLst>
      </pc:sldChg>
      <pc:sldChg chg="add del">
        <pc:chgData name="Tom Fiddaman" userId="a58d4e45-b57a-467f-b586-4e74a974bf07" providerId="ADAL" clId="{A713B5D8-21C7-413C-908A-1004DD864EBE}" dt="2019-11-25T16:27:48.202" v="6" actId="2696"/>
        <pc:sldMkLst>
          <pc:docMk/>
          <pc:sldMk cId="2142488929" sldId="360"/>
        </pc:sldMkLst>
      </pc:sldChg>
      <pc:sldChg chg="add del">
        <pc:chgData name="Tom Fiddaman" userId="a58d4e45-b57a-467f-b586-4e74a974bf07" providerId="ADAL" clId="{A713B5D8-21C7-413C-908A-1004DD864EBE}" dt="2019-11-25T16:27:48.202" v="5" actId="2696"/>
        <pc:sldMkLst>
          <pc:docMk/>
          <pc:sldMk cId="2884758861" sldId="361"/>
        </pc:sldMkLst>
      </pc:sldChg>
      <pc:sldChg chg="add del">
        <pc:chgData name="Tom Fiddaman" userId="a58d4e45-b57a-467f-b586-4e74a974bf07" providerId="ADAL" clId="{A713B5D8-21C7-413C-908A-1004DD864EBE}" dt="2019-11-25T16:27:48.202" v="9" actId="2696"/>
        <pc:sldMkLst>
          <pc:docMk/>
          <pc:sldMk cId="1228745699" sldId="362"/>
        </pc:sldMkLst>
      </pc:sld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333399"/>
                </a:solidFill>
                <a:latin typeface="Tahoma" charset="0"/>
              </a:defRPr>
            </a:lvl1pPr>
          </a:lstStyle>
          <a:p>
            <a:pPr>
              <a:defRPr/>
            </a:pPr>
            <a:fld id="{611052C9-2781-4DA0-9F0B-7B0DC35D0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333399"/>
                </a:solidFill>
                <a:latin typeface="Tahoma" charset="0"/>
              </a:defRPr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pic>
        <p:nvPicPr>
          <p:cNvPr id="67588" name="Picture 12" descr="Abbrv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61913"/>
            <a:ext cx="13716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1377950" y="403225"/>
            <a:ext cx="5257800" cy="76200"/>
          </a:xfrm>
          <a:prstGeom prst="rect">
            <a:avLst/>
          </a:prstGeom>
          <a:gradFill rotWithShape="0">
            <a:gsLst>
              <a:gs pos="0">
                <a:srgbClr val="C9CFE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385763" y="8434388"/>
            <a:ext cx="6170612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082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1066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5029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6DEDC320-A859-4B54-8AEE-1636D9E10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4822" name="Picture 12" descr="Abbrv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55563"/>
            <a:ext cx="13716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1312863" y="398463"/>
            <a:ext cx="5257800" cy="76200"/>
          </a:xfrm>
          <a:prstGeom prst="rect">
            <a:avLst/>
          </a:prstGeom>
          <a:gradFill rotWithShape="0">
            <a:gsLst>
              <a:gs pos="0">
                <a:srgbClr val="C9CFE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385763" y="8440738"/>
            <a:ext cx="6170612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69244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47"/>
          <p:cNvSpPr>
            <a:spLocks noChangeArrowheads="1"/>
          </p:cNvSpPr>
          <p:nvPr/>
        </p:nvSpPr>
        <p:spPr bwMode="auto">
          <a:xfrm>
            <a:off x="6019800" y="0"/>
            <a:ext cx="31242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B8C5DA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5" name="Text Box 1027"/>
          <p:cNvSpPr txBox="1">
            <a:spLocks noChangeArrowheads="1"/>
          </p:cNvSpPr>
          <p:nvPr/>
        </p:nvSpPr>
        <p:spPr bwMode="auto">
          <a:xfrm>
            <a:off x="533400" y="3962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</a:endParaRPr>
          </a:p>
        </p:txBody>
      </p:sp>
      <p:pic>
        <p:nvPicPr>
          <p:cNvPr id="7" name="Picture 1048" descr="FullLogo"/>
          <p:cNvPicPr>
            <a:picLocks noChangeAspect="1" noChangeArrowheads="1"/>
          </p:cNvPicPr>
          <p:nvPr/>
        </p:nvPicPr>
        <p:blipFill>
          <a:blip r:embed="rId2" cstate="print"/>
          <a:srcRect t="11965"/>
          <a:stretch>
            <a:fillRect/>
          </a:stretch>
        </p:blipFill>
        <p:spPr bwMode="auto">
          <a:xfrm>
            <a:off x="152400" y="558800"/>
            <a:ext cx="3429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1045"/>
          <p:cNvSpPr>
            <a:spLocks noChangeShapeType="1"/>
          </p:cNvSpPr>
          <p:nvPr/>
        </p:nvSpPr>
        <p:spPr bwMode="auto">
          <a:xfrm>
            <a:off x="0" y="2743200"/>
            <a:ext cx="7239000" cy="0"/>
          </a:xfrm>
          <a:prstGeom prst="line">
            <a:avLst/>
          </a:prstGeom>
          <a:noFill/>
          <a:ln w="31750">
            <a:solidFill>
              <a:srgbClr val="8B0E1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35849" name="Rectangle 1033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3733800"/>
            <a:ext cx="7848600" cy="1219200"/>
          </a:xfrm>
        </p:spPr>
        <p:txBody>
          <a:bodyPr/>
          <a:lstStyle>
            <a:lvl1pPr>
              <a:defRPr sz="3200" b="0">
                <a:solidFill>
                  <a:srgbClr val="00006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850" name="Rectangle 103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09600" y="5334000"/>
            <a:ext cx="6400800" cy="13716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975" y="2006600"/>
            <a:ext cx="3705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372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3721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2095500"/>
            <a:ext cx="7772400" cy="41148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62000" y="6396335"/>
            <a:ext cx="1542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00CC"/>
                </a:solidFill>
                <a:latin typeface="Arial Black" pitchFamily="34" charset="0"/>
              </a:rPr>
              <a:t>Vensim</a:t>
            </a:r>
            <a:r>
              <a:rPr lang="en-US" sz="1600" baseline="50000" dirty="0">
                <a:solidFill>
                  <a:srgbClr val="0000CC"/>
                </a:solidFill>
              </a:rPr>
              <a:t>®</a:t>
            </a:r>
            <a:endParaRPr lang="en-US" baseline="50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08300"/>
            <a:ext cx="7772400" cy="1362075"/>
          </a:xfrm>
        </p:spPr>
        <p:txBody>
          <a:bodyPr anchor="b"/>
          <a:lstStyle>
            <a:lvl1pPr algn="l">
              <a:defRPr sz="40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291013"/>
            <a:ext cx="7772400" cy="1500187"/>
          </a:xfrm>
        </p:spPr>
        <p:txBody>
          <a:bodyPr anchor="t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95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95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Rectangle 46"/>
          <p:cNvSpPr>
            <a:spLocks noChangeArrowheads="1"/>
          </p:cNvSpPr>
          <p:nvPr/>
        </p:nvSpPr>
        <p:spPr bwMode="auto">
          <a:xfrm>
            <a:off x="1981200" y="6571592"/>
            <a:ext cx="6230938" cy="57808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533400" y="3962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2134777" y="6629400"/>
            <a:ext cx="62472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2"/>
                </a:solidFill>
              </a:rPr>
              <a:t>Copyright © 2013 Ventana Systems, Inc.   </a:t>
            </a:r>
            <a:r>
              <a:rPr lang="en-US" sz="800" dirty="0" err="1">
                <a:solidFill>
                  <a:schemeClr val="bg2"/>
                </a:solidFill>
              </a:rPr>
              <a:t>Ventana</a:t>
            </a:r>
            <a:r>
              <a:rPr lang="en-US" sz="800" dirty="0">
                <a:solidFill>
                  <a:schemeClr val="bg2"/>
                </a:solidFill>
              </a:rPr>
              <a:t> is a registered trademark and a registered service mark of </a:t>
            </a:r>
            <a:r>
              <a:rPr lang="en-US" sz="800" dirty="0" err="1">
                <a:solidFill>
                  <a:schemeClr val="bg2"/>
                </a:solidFill>
              </a:rPr>
              <a:t>Ventana</a:t>
            </a:r>
            <a:r>
              <a:rPr lang="en-US" sz="800" dirty="0">
                <a:solidFill>
                  <a:schemeClr val="bg2"/>
                </a:solidFill>
              </a:rPr>
              <a:t> Systems, Inc.</a:t>
            </a:r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8134350" y="6381750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13086221-D03A-4239-BAED-5BB2EB15AA1B}" type="slidenum">
              <a:rPr lang="en-US" sz="1600">
                <a:solidFill>
                  <a:srgbClr val="333399"/>
                </a:solidFill>
                <a:latin typeface="Tahoma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>
              <a:solidFill>
                <a:srgbClr val="333399"/>
              </a:solidFill>
              <a:latin typeface="Tahoma" charset="0"/>
            </a:endParaRPr>
          </a:p>
        </p:txBody>
      </p:sp>
      <p:sp>
        <p:nvSpPr>
          <p:cNvPr id="1029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44" descr="Abbrv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94565"/>
            <a:ext cx="837508" cy="463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MT Extra" pitchFamily="18" charset="2"/>
        <a:buChar char="o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ystemdynamics.org/" TargetMode="External"/><Relationship Id="rId2" Type="http://schemas.openxmlformats.org/officeDocument/2006/relationships/hyperlink" Target="http://www.ventanasystems.co.uk/forum/viewforum.php?f=2" TargetMode="External"/><Relationship Id="rId1" Type="http://schemas.openxmlformats.org/officeDocument/2006/relationships/slideLayout" Target="../slideLayouts/slideLayout2.xml"/><Relationship Id="rId5" Type="http://schemas.openxmlformats.org/officeDocument/2006/relationships/hyperlink" Target="http://models.metasd.com/" TargetMode="External"/><Relationship Id="rId4" Type="http://schemas.openxmlformats.org/officeDocument/2006/relationships/hyperlink" Target="http://www.systemdynamics.org/forum/" TargetMode="Externa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vensim.com/ISDC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Introduction to System Dynamics</a:t>
            </a:r>
            <a:br>
              <a:rPr lang="en-US" dirty="0"/>
            </a:br>
            <a:r>
              <a:rPr lang="en-US" dirty="0"/>
              <a:t>using </a:t>
            </a:r>
            <a:r>
              <a:rPr lang="en-US" dirty="0" err="1"/>
              <a:t>Vensim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Tom Fiddaman</a:t>
            </a:r>
          </a:p>
          <a:p>
            <a:r>
              <a:rPr lang="en-US"/>
              <a:t>2014</a:t>
            </a:r>
            <a:endParaRPr lang="en-US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/>
              <a:t>Model B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495800"/>
            <a:ext cx="7772400" cy="1905000"/>
          </a:xfrm>
        </p:spPr>
        <p:txBody>
          <a:bodyPr/>
          <a:lstStyle/>
          <a:p>
            <a:r>
              <a:rPr lang="en-US" dirty="0"/>
              <a:t>Growth loop</a:t>
            </a:r>
          </a:p>
          <a:p>
            <a:r>
              <a:rPr lang="en-US" dirty="0"/>
              <a:t>A discrete event</a:t>
            </a:r>
          </a:p>
          <a:p>
            <a:r>
              <a:rPr lang="en-US" dirty="0"/>
              <a:t>Causal Tracing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3563" y="762000"/>
            <a:ext cx="547687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4248892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28713" y="495300"/>
            <a:ext cx="6886575" cy="3467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-152400"/>
            <a:ext cx="7772400" cy="914400"/>
          </a:xfrm>
        </p:spPr>
        <p:txBody>
          <a:bodyPr/>
          <a:lstStyle/>
          <a:p>
            <a:r>
              <a:rPr lang="en-US" dirty="0"/>
              <a:t>Model C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4267200"/>
            <a:ext cx="7772400" cy="2209800"/>
          </a:xfrm>
        </p:spPr>
        <p:txBody>
          <a:bodyPr/>
          <a:lstStyle/>
          <a:p>
            <a:r>
              <a:rPr lang="en-US" dirty="0"/>
              <a:t>Custom graphs</a:t>
            </a:r>
          </a:p>
          <a:p>
            <a:r>
              <a:rPr lang="en-US" dirty="0"/>
              <a:t>A mini control panel</a:t>
            </a:r>
          </a:p>
        </p:txBody>
      </p:sp>
    </p:spTree>
    <p:extLst>
      <p:ext uri="{BB962C8B-B14F-4D97-AF65-F5344CB8AC3E}">
        <p14:creationId xmlns:p14="http://schemas.microsoft.com/office/powerpoint/2010/main" val="28847588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 &amp; Interest Permitting …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Lookups</a:t>
            </a:r>
          </a:p>
          <a:p>
            <a:r>
              <a:rPr lang="en-US" dirty="0"/>
              <a:t>Data I/O</a:t>
            </a:r>
          </a:p>
          <a:p>
            <a:r>
              <a:rPr lang="en-US" dirty="0"/>
              <a:t>Managing constant changes</a:t>
            </a:r>
          </a:p>
          <a:p>
            <a:r>
              <a:rPr lang="en-US" dirty="0"/>
              <a:t>Q&amp;A</a:t>
            </a:r>
          </a:p>
        </p:txBody>
      </p:sp>
    </p:spTree>
    <p:extLst>
      <p:ext uri="{BB962C8B-B14F-4D97-AF65-F5344CB8AC3E}">
        <p14:creationId xmlns:p14="http://schemas.microsoft.com/office/powerpoint/2010/main" val="122874569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Rules of Thumb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874964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Negative feedback</a:t>
            </a:r>
            <a:br>
              <a:rPr lang="en-US" dirty="0"/>
            </a:br>
            <a:r>
              <a:rPr lang="en-US" dirty="0"/>
              <a:t>(goal seeking, exponential decay)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447800"/>
            <a:ext cx="7772400" cy="4648200"/>
          </a:xfrm>
        </p:spPr>
        <p:txBody>
          <a:bodyPr/>
          <a:lstStyle/>
          <a:p>
            <a:pPr lvl="0"/>
            <a:r>
              <a:rPr lang="en-US" sz="1800" dirty="0"/>
              <a:t>Decay</a:t>
            </a:r>
          </a:p>
          <a:p>
            <a:pPr lvl="1"/>
            <a:r>
              <a:rPr lang="en-US" sz="1800" dirty="0"/>
              <a:t>Stock = INTEG( - Outflow )</a:t>
            </a:r>
          </a:p>
          <a:p>
            <a:pPr lvl="1"/>
            <a:r>
              <a:rPr lang="en-US" sz="1800" dirty="0"/>
              <a:t>Outflow = Stock*Decay</a:t>
            </a:r>
            <a:r>
              <a:rPr lang="en-US" sz="1800" baseline="0" dirty="0"/>
              <a:t> Rate</a:t>
            </a:r>
          </a:p>
          <a:p>
            <a:r>
              <a:rPr lang="en-US" sz="1800" dirty="0"/>
              <a:t>Smoothing</a:t>
            </a:r>
          </a:p>
          <a:p>
            <a:pPr lvl="1"/>
            <a:r>
              <a:rPr lang="en-US" sz="1800" dirty="0"/>
              <a:t>Stock = INTEG( Change )</a:t>
            </a:r>
          </a:p>
          <a:p>
            <a:pPr lvl="1"/>
            <a:r>
              <a:rPr lang="en-US" sz="1800" dirty="0"/>
              <a:t>Change = (Goal – Stock)/Time Constant</a:t>
            </a:r>
          </a:p>
          <a:p>
            <a:pPr lvl="0"/>
            <a:r>
              <a:rPr lang="en-US" sz="1800" dirty="0"/>
              <a:t>Time constant = 1/decay rate</a:t>
            </a:r>
          </a:p>
          <a:p>
            <a:pPr lvl="0"/>
            <a:r>
              <a:rPr lang="en-US" sz="1800" dirty="0"/>
              <a:t>Half life = 0.7 * time constant (because Log(2) ~ 0.7 )</a:t>
            </a:r>
          </a:p>
          <a:p>
            <a:pPr lvl="0"/>
            <a:r>
              <a:rPr lang="en-US" sz="1800" dirty="0"/>
              <a:t>~2/3 of adjustment at 1 time constant</a:t>
            </a:r>
          </a:p>
          <a:p>
            <a:pPr lvl="0"/>
            <a:r>
              <a:rPr lang="en-US" sz="1800" dirty="0"/>
              <a:t>~95% at 3 time constants</a:t>
            </a:r>
          </a:p>
          <a:p>
            <a:pPr lvl="0"/>
            <a:endParaRPr lang="en-US" sz="1800" dirty="0"/>
          </a:p>
          <a:p>
            <a:pPr lvl="0"/>
            <a:r>
              <a:rPr lang="en-US" sz="1800" dirty="0"/>
              <a:t>Example: my perception of the price of gasoline adjusts 20% of the way toward reality per day. After a step change in prices, my expectations have adjusted 95% of the way to reality after 3*(1/.2)=15 days or about two weeks.</a:t>
            </a:r>
          </a:p>
        </p:txBody>
      </p:sp>
    </p:spTree>
    <p:extLst>
      <p:ext uri="{BB962C8B-B14F-4D97-AF65-F5344CB8AC3E}">
        <p14:creationId xmlns:p14="http://schemas.microsoft.com/office/powerpoint/2010/main" val="340307072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0"/>
            <a:r>
              <a:rPr lang="en-US" dirty="0"/>
              <a:t>Positive feedback (exponential growth)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dirty="0"/>
              <a:t>Stock = INTEG( Inflow ); Inflow = Stock*Growth Rate</a:t>
            </a:r>
          </a:p>
          <a:p>
            <a:pPr lvl="0"/>
            <a:r>
              <a:rPr lang="en-US" dirty="0"/>
              <a:t>Time constant = 1/growth rate</a:t>
            </a:r>
          </a:p>
          <a:p>
            <a:pPr lvl="0"/>
            <a:r>
              <a:rPr lang="en-US" dirty="0"/>
              <a:t>Doubling time = (70%)/(% growth rate)</a:t>
            </a:r>
          </a:p>
          <a:p>
            <a:pPr lvl="0"/>
            <a:endParaRPr lang="en-US" dirty="0"/>
          </a:p>
          <a:p>
            <a:pPr lvl="0"/>
            <a:r>
              <a:rPr lang="en-US" dirty="0"/>
              <a:t>Example: a city’s population grows at 5% per year. It will double in 70/5 = 14 years, and quadruple in 28 years.</a:t>
            </a:r>
          </a:p>
          <a:p>
            <a:pPr lvl="0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822192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Initializing in Equilibrium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Definition of equilibrium: stocks aren’t changing; </a:t>
                </a:r>
                <a:r>
                  <a:rPr lang="en-US" dirty="0">
                    <a:sym typeface="Symbol"/>
                  </a:rPr>
                  <a:t>(flows) = 0</a:t>
                </a:r>
              </a:p>
              <a:p>
                <a:r>
                  <a:rPr lang="en-US" dirty="0">
                    <a:sym typeface="Symbol"/>
                  </a:rPr>
                  <a:t>Little’s Law: </a:t>
                </a:r>
                <a:br>
                  <a:rPr lang="en-US" dirty="0">
                    <a:sym typeface="Symbol"/>
                  </a:rPr>
                </a:br>
                <a:r>
                  <a:rPr lang="en-US" dirty="0">
                    <a:sym typeface="Symbol"/>
                  </a:rPr>
                  <a:t>(average value of a stock) </a:t>
                </a:r>
                <a:br>
                  <a:rPr lang="en-US" dirty="0">
                    <a:sym typeface="Symbol"/>
                  </a:rPr>
                </a:br>
                <a:r>
                  <a:rPr lang="en-US" dirty="0">
                    <a:sym typeface="Symbol"/>
                  </a:rPr>
                  <a:t>	= (average inflow) * (average residence time)</a:t>
                </a:r>
              </a:p>
              <a:p>
                <a:r>
                  <a:rPr lang="en-US" dirty="0"/>
                  <a:t>Typical strategy:</a:t>
                </a:r>
              </a:p>
              <a:p>
                <a:pPr lvl="1"/>
                <a:r>
                  <a:rPr lang="en-US" dirty="0"/>
                  <a:t>Initial stock = Initial inflow * residence time, where residence time = mean time constant of outflows, which is a harmonic mean, e.g.,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sSubPr>
                      <m:e>
                        <m:r>
                          <a:rPr lang="en-US" i="1" smtClean="0">
                            <a:latin typeface="Cambria Math"/>
                            <a:ea typeface="Cambria Math"/>
                          </a:rPr>
                          <m:t>𝜏</m:t>
                        </m:r>
                      </m:e>
                      <m:sub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𝑚𝑒𝑎𝑛</m:t>
                        </m:r>
                      </m:sub>
                    </m:sSub>
                    <m:r>
                      <a:rPr lang="en-US" b="0" i="1" smtClean="0">
                        <a:latin typeface="Cambria Math"/>
                        <a:ea typeface="Cambria Math"/>
                      </a:rPr>
                      <m:t>=1/(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1</m:t>
                            </m:r>
                          </m:sub>
                        </m:sSub>
                      </m:den>
                    </m:f>
                    <m:r>
                      <a:rPr lang="en-US" b="0" i="0" smtClean="0">
                        <a:latin typeface="Cambria Math"/>
                        <a:ea typeface="Cambria Math"/>
                      </a:rPr>
                      <m:t>+</m:t>
                    </m:r>
                    <m:f>
                      <m:fPr>
                        <m:ctrlPr>
                          <a:rPr lang="en-US" b="0" i="1" smtClean="0">
                            <a:latin typeface="Cambria Math" panose="02040503050406030204" pitchFamily="18" charset="0"/>
                            <a:ea typeface="Cambria Math"/>
                          </a:rPr>
                        </m:ctrlPr>
                      </m:fPr>
                      <m:num>
                        <m:r>
                          <a:rPr lang="en-US" b="0" i="0" smtClean="0">
                            <a:latin typeface="Cambria Math"/>
                            <a:ea typeface="Cambria Math"/>
                          </a:rPr>
                          <m:t>1</m:t>
                        </m:r>
                      </m:num>
                      <m:den>
                        <m:sSub>
                          <m:sSubPr>
                            <m:ctrlPr>
                              <a:rPr lang="en-US" b="0" i="1" smtClean="0">
                                <a:latin typeface="Cambria Math" panose="02040503050406030204" pitchFamily="18" charset="0"/>
                                <a:ea typeface="Cambria Math"/>
                              </a:rPr>
                            </m:ctrlPr>
                          </m:sSubPr>
                          <m:e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𝜏</m:t>
                            </m:r>
                          </m:e>
                          <m:sub>
                            <m:r>
                              <a:rPr lang="en-US" b="0" i="1" smtClean="0">
                                <a:latin typeface="Cambria Math"/>
                                <a:ea typeface="Cambria Math"/>
                              </a:rPr>
                              <m:t>2</m:t>
                            </m:r>
                          </m:sub>
                        </m:sSub>
                      </m:den>
                    </m:f>
                    <m:r>
                      <a:rPr lang="en-US" b="0" i="1" smtClean="0">
                        <a:latin typeface="Cambria Math"/>
                        <a:ea typeface="Cambria Math"/>
                      </a:rPr>
                      <m:t>)</m:t>
                    </m:r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63" t="-786" r="-1098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65759888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Resources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9711770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Vensim</a:t>
            </a:r>
            <a:r>
              <a:rPr lang="en-US" dirty="0"/>
              <a:t> Resources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524000"/>
            <a:ext cx="8077200" cy="4648200"/>
          </a:xfrm>
        </p:spPr>
        <p:txBody>
          <a:bodyPr/>
          <a:lstStyle/>
          <a:p>
            <a:r>
              <a:rPr lang="en-US" dirty="0"/>
              <a:t>The </a:t>
            </a:r>
            <a:r>
              <a:rPr lang="en-US" dirty="0" err="1"/>
              <a:t>Vensim</a:t>
            </a:r>
            <a:r>
              <a:rPr lang="en-US" dirty="0"/>
              <a:t> forum:</a:t>
            </a:r>
          </a:p>
          <a:p>
            <a:pPr lvl="1"/>
            <a:r>
              <a:rPr lang="en-US" dirty="0">
                <a:hlinkClick r:id="rId2"/>
              </a:rPr>
              <a:t>http://www.ventanasystems.co.uk/forum/viewforum.php?f=2</a:t>
            </a:r>
            <a:r>
              <a:rPr lang="en-US" dirty="0"/>
              <a:t> </a:t>
            </a:r>
          </a:p>
          <a:p>
            <a:r>
              <a:rPr lang="en-US" dirty="0"/>
              <a:t>The SD society &amp; forum:</a:t>
            </a:r>
          </a:p>
          <a:p>
            <a:pPr lvl="1"/>
            <a:r>
              <a:rPr lang="en-US" dirty="0">
                <a:hlinkClick r:id="rId3"/>
              </a:rPr>
              <a:t>http://www.systemdynamics.org</a:t>
            </a:r>
            <a:endParaRPr lang="en-US" dirty="0"/>
          </a:p>
          <a:p>
            <a:pPr lvl="1"/>
            <a:r>
              <a:rPr lang="en-US" dirty="0">
                <a:hlinkClick r:id="rId4"/>
              </a:rPr>
              <a:t>http://www.systemdynamics.org/forum/</a:t>
            </a:r>
            <a:r>
              <a:rPr lang="en-US" dirty="0"/>
              <a:t> </a:t>
            </a:r>
          </a:p>
          <a:p>
            <a:r>
              <a:rPr lang="en-US" dirty="0"/>
              <a:t>My model library:</a:t>
            </a:r>
          </a:p>
          <a:p>
            <a:pPr lvl="1"/>
            <a:r>
              <a:rPr lang="en-US" dirty="0">
                <a:hlinkClick r:id="rId5"/>
              </a:rPr>
              <a:t>http://models.metasd.com</a:t>
            </a:r>
            <a:endParaRPr lang="en-US" dirty="0"/>
          </a:p>
          <a:p>
            <a:r>
              <a:rPr lang="en-US" dirty="0"/>
              <a:t>Books</a:t>
            </a:r>
          </a:p>
          <a:p>
            <a:pPr lvl="1"/>
            <a:r>
              <a:rPr lang="en-US" dirty="0"/>
              <a:t>Business Dynamics (Sterman)</a:t>
            </a:r>
          </a:p>
          <a:p>
            <a:pPr lvl="1"/>
            <a:r>
              <a:rPr lang="en-US" dirty="0"/>
              <a:t>Strategy Dynamics (Warren)</a:t>
            </a:r>
          </a:p>
          <a:p>
            <a:pPr lvl="1"/>
            <a:r>
              <a:rPr lang="en-US" dirty="0"/>
              <a:t>Modeling the Environment (Ford)</a:t>
            </a:r>
          </a:p>
          <a:p>
            <a:pPr lvl="1"/>
            <a:r>
              <a:rPr lang="en-US" dirty="0"/>
              <a:t>Industrial Dynamics (Forrester – the classic)</a:t>
            </a:r>
          </a:p>
        </p:txBody>
      </p:sp>
    </p:spTree>
    <p:extLst>
      <p:ext uri="{BB962C8B-B14F-4D97-AF65-F5344CB8AC3E}">
        <p14:creationId xmlns:p14="http://schemas.microsoft.com/office/powerpoint/2010/main" val="383006831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Logistics</a:t>
            </a:r>
          </a:p>
          <a:p>
            <a:pPr lvl="1"/>
            <a:r>
              <a:rPr lang="en-US" dirty="0"/>
              <a:t>File contents</a:t>
            </a:r>
          </a:p>
          <a:p>
            <a:pPr lvl="1"/>
            <a:r>
              <a:rPr lang="en-US" dirty="0"/>
              <a:t>Installing </a:t>
            </a:r>
            <a:r>
              <a:rPr lang="en-US" dirty="0" err="1"/>
              <a:t>Vensim</a:t>
            </a:r>
            <a:endParaRPr lang="en-US" dirty="0"/>
          </a:p>
          <a:p>
            <a:r>
              <a:rPr lang="en-US" dirty="0"/>
              <a:t>Introduction</a:t>
            </a:r>
          </a:p>
          <a:p>
            <a:r>
              <a:rPr lang="en-US" dirty="0"/>
              <a:t>A question – balance of SD vs. </a:t>
            </a:r>
            <a:r>
              <a:rPr lang="en-US" dirty="0" err="1"/>
              <a:t>Vensim</a:t>
            </a:r>
            <a:r>
              <a:rPr lang="en-US" dirty="0"/>
              <a:t>?</a:t>
            </a:r>
          </a:p>
          <a:p>
            <a:r>
              <a:rPr lang="en-US" dirty="0"/>
              <a:t>Interface tour</a:t>
            </a:r>
          </a:p>
          <a:p>
            <a:r>
              <a:rPr lang="en-US" dirty="0"/>
              <a:t>Building &amp; running simple models</a:t>
            </a:r>
          </a:p>
        </p:txBody>
      </p:sp>
    </p:spTree>
    <p:extLst>
      <p:ext uri="{BB962C8B-B14F-4D97-AF65-F5344CB8AC3E}">
        <p14:creationId xmlns:p14="http://schemas.microsoft.com/office/powerpoint/2010/main" val="4790709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Visit </a:t>
            </a:r>
            <a:r>
              <a:rPr lang="en-US" dirty="0">
                <a:hlinkClick r:id="rId2"/>
              </a:rPr>
              <a:t>Vensim.com/ISDC</a:t>
            </a:r>
            <a:endParaRPr lang="en-US" dirty="0"/>
          </a:p>
          <a:p>
            <a:endParaRPr lang="en-US" dirty="0"/>
          </a:p>
          <a:p>
            <a:r>
              <a:rPr lang="en-US" dirty="0"/>
              <a:t>Install Vensim, using the download link and key provided</a:t>
            </a:r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pPr lvl="1"/>
            <a:endParaRPr lang="en-US" dirty="0"/>
          </a:p>
          <a:p>
            <a:r>
              <a:rPr lang="en-US" dirty="0"/>
              <a:t>Copy the materials</a:t>
            </a:r>
            <a:r>
              <a:rPr lang="en-US" dirty="0">
                <a:solidFill>
                  <a:schemeClr val="accent2"/>
                </a:solidFill>
              </a:rPr>
              <a:t> .zip</a:t>
            </a:r>
            <a:r>
              <a:rPr lang="en-US" dirty="0"/>
              <a:t> to an easy-to-find location on your local hard drive and extract the contents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16D6DCC-A34D-4AEF-8652-E249AF5EAC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95400" y="3048000"/>
            <a:ext cx="4886325" cy="2162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663624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Road Map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315231570"/>
              </p:ext>
            </p:extLst>
          </p:nvPr>
        </p:nvGraphicFramePr>
        <p:xfrm>
          <a:off x="685800" y="1498600"/>
          <a:ext cx="7772400" cy="4577080"/>
        </p:xfrm>
        <a:graphic>
          <a:graphicData uri="http://schemas.openxmlformats.org/drawingml/2006/table">
            <a:tbl>
              <a:tblPr firstRow="1" bandRow="1">
                <a:tableStyleId>{073A0DAA-6AF3-43AB-8588-CEC1D06C72B9}</a:tableStyleId>
              </a:tblPr>
              <a:tblGrid>
                <a:gridCol w="2438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819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146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err="1"/>
                        <a:t>Vensim</a:t>
                      </a:r>
                      <a:r>
                        <a:rPr lang="en-US" dirty="0"/>
                        <a:t> Mechanics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System Dynamics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Modeling Process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Diagramming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Equations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Units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Runs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Managing constants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Data</a:t>
                      </a:r>
                      <a:r>
                        <a:rPr lang="en-US" baseline="0" dirty="0"/>
                        <a:t> I/O</a:t>
                      </a:r>
                      <a:endParaRPr lang="en-US" dirty="0"/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Interfaces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 err="1"/>
                        <a:t>Synthesim</a:t>
                      </a:r>
                      <a:r>
                        <a:rPr lang="en-US" sz="1800" baseline="30000" dirty="0"/>
                        <a:t>®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Lookups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Causal tracing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230188" indent="-230188">
                        <a:lnSpc>
                          <a:spcPct val="150000"/>
                        </a:lnSpc>
                      </a:pPr>
                      <a:r>
                        <a:rPr lang="en-US" dirty="0"/>
                        <a:t>Stocks &amp; flows</a:t>
                      </a:r>
                    </a:p>
                    <a:p>
                      <a:pPr marL="230188" indent="-230188">
                        <a:lnSpc>
                          <a:spcPct val="150000"/>
                        </a:lnSpc>
                      </a:pPr>
                      <a:r>
                        <a:rPr lang="en-US" dirty="0"/>
                        <a:t>Feedback loops</a:t>
                      </a:r>
                    </a:p>
                    <a:p>
                      <a:pPr marL="230188" indent="-230188">
                        <a:lnSpc>
                          <a:spcPct val="150000"/>
                        </a:lnSpc>
                      </a:pPr>
                      <a:r>
                        <a:rPr lang="en-US" dirty="0"/>
                        <a:t>Behavior modes</a:t>
                      </a:r>
                    </a:p>
                    <a:p>
                      <a:pPr marL="230188" indent="-230188">
                        <a:lnSpc>
                          <a:spcPct val="150000"/>
                        </a:lnSpc>
                      </a:pPr>
                      <a:r>
                        <a:rPr lang="en-US" dirty="0"/>
                        <a:t>Nonlinearity</a:t>
                      </a:r>
                    </a:p>
                    <a:p>
                      <a:pPr marL="230188" indent="-230188">
                        <a:lnSpc>
                          <a:spcPct val="150000"/>
                        </a:lnSpc>
                      </a:pPr>
                      <a:r>
                        <a:rPr lang="en-US" dirty="0"/>
                        <a:t>Representing behavior</a:t>
                      </a:r>
                    </a:p>
                    <a:p>
                      <a:pPr marL="230188" indent="-230188">
                        <a:lnSpc>
                          <a:spcPct val="150000"/>
                        </a:lnSpc>
                      </a:pPr>
                      <a:r>
                        <a:rPr lang="en-US" dirty="0"/>
                        <a:t>Equilibrium</a:t>
                      </a:r>
                    </a:p>
                    <a:p>
                      <a:pPr marL="230188" indent="-230188">
                        <a:lnSpc>
                          <a:spcPct val="150000"/>
                        </a:lnSpc>
                      </a:pPr>
                      <a:r>
                        <a:rPr lang="en-US" dirty="0"/>
                        <a:t>Archetypes</a:t>
                      </a:r>
                    </a:p>
                    <a:p>
                      <a:pPr marL="230188" indent="-230188">
                        <a:lnSpc>
                          <a:spcPct val="150000"/>
                        </a:lnSpc>
                      </a:pPr>
                      <a:r>
                        <a:rPr lang="en-US" dirty="0"/>
                        <a:t>Molecules</a:t>
                      </a:r>
                    </a:p>
                    <a:p>
                      <a:pPr marL="230188" indent="-230188">
                        <a:lnSpc>
                          <a:spcPct val="150000"/>
                        </a:lnSpc>
                      </a:pPr>
                      <a:r>
                        <a:rPr lang="en-US" dirty="0"/>
                        <a:t>Policy</a:t>
                      </a:r>
                      <a:r>
                        <a:rPr lang="en-US" baseline="0" dirty="0"/>
                        <a:t> resistance</a:t>
                      </a:r>
                    </a:p>
                    <a:p>
                      <a:pPr marL="230188" indent="-230188">
                        <a:lnSpc>
                          <a:spcPct val="150000"/>
                        </a:lnSpc>
                      </a:pPr>
                      <a:r>
                        <a:rPr lang="en-US" baseline="0" dirty="0"/>
                        <a:t>Events-Behavior-Structure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Choosing a method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Conceptualization</a:t>
                      </a: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5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baseline="0" dirty="0"/>
                        <a:t>Debugging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Model testing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Validation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baseline="0" dirty="0"/>
                        <a:t>Learning from surprise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Presenting</a:t>
                      </a: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dirty="0"/>
                        <a:t>Change management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55665766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Motivation - Life is Complicated</a:t>
            </a:r>
          </a:p>
        </p:txBody>
      </p:sp>
      <p:sp>
        <p:nvSpPr>
          <p:cNvPr id="29699" name="Rectangle 3"/>
          <p:cNvSpPr>
            <a:spLocks noGrp="1" noChangeArrowheads="1"/>
          </p:cNvSpPr>
          <p:nvPr>
            <p:ph sz="half" idx="1"/>
          </p:nvPr>
        </p:nvSpPr>
        <p:spPr/>
        <p:txBody>
          <a:bodyPr/>
          <a:lstStyle/>
          <a:p>
            <a:r>
              <a:rPr lang="en-US"/>
              <a:t>Global</a:t>
            </a:r>
          </a:p>
          <a:p>
            <a:pPr lvl="1"/>
            <a:r>
              <a:rPr lang="en-US"/>
              <a:t>Climate change</a:t>
            </a:r>
          </a:p>
          <a:p>
            <a:pPr lvl="1"/>
            <a:r>
              <a:rPr lang="en-US"/>
              <a:t>Terrorism</a:t>
            </a:r>
          </a:p>
          <a:p>
            <a:pPr lvl="1"/>
            <a:r>
              <a:rPr lang="en-US"/>
              <a:t>Nuclear proliferation</a:t>
            </a:r>
          </a:p>
          <a:p>
            <a:r>
              <a:rPr lang="en-US"/>
              <a:t>National</a:t>
            </a:r>
          </a:p>
          <a:p>
            <a:pPr lvl="1"/>
            <a:r>
              <a:rPr lang="en-US"/>
              <a:t>Campaign finance</a:t>
            </a:r>
          </a:p>
          <a:p>
            <a:pPr lvl="1"/>
            <a:r>
              <a:rPr lang="en-US"/>
              <a:t>Social security</a:t>
            </a:r>
          </a:p>
          <a:p>
            <a:pPr lvl="1"/>
            <a:r>
              <a:rPr lang="en-US"/>
              <a:t>Education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en-US"/>
              <a:t>Business</a:t>
            </a:r>
          </a:p>
          <a:p>
            <a:pPr lvl="1"/>
            <a:r>
              <a:rPr lang="en-US"/>
              <a:t>Economic crisis</a:t>
            </a:r>
          </a:p>
          <a:p>
            <a:pPr lvl="1"/>
            <a:r>
              <a:rPr lang="en-US"/>
              <a:t>IT revolutions</a:t>
            </a:r>
          </a:p>
          <a:p>
            <a:r>
              <a:rPr lang="en-US"/>
              <a:t>Personal</a:t>
            </a:r>
          </a:p>
          <a:p>
            <a:pPr lvl="1"/>
            <a:r>
              <a:rPr lang="en-US"/>
              <a:t>Retirement savings</a:t>
            </a:r>
          </a:p>
          <a:p>
            <a:pPr lvl="1"/>
            <a:r>
              <a:rPr lang="en-US"/>
              <a:t>Addiction</a:t>
            </a:r>
          </a:p>
          <a:p>
            <a:pPr lvl="1"/>
            <a:r>
              <a:rPr lang="en-US"/>
              <a:t>Love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Problems are coupled</a:t>
            </a:r>
          </a:p>
        </p:txBody>
      </p:sp>
      <p:pic>
        <p:nvPicPr>
          <p:cNvPr id="30725" name="Picture 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600200" y="1676400"/>
            <a:ext cx="6038850" cy="4067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Structures &amp; Their Possible Behaviors</a:t>
            </a:r>
            <a:br>
              <a:rPr lang="en-US" dirty="0"/>
            </a:br>
            <a:r>
              <a:rPr lang="en-US" dirty="0"/>
              <a:t>(continuous time)</a:t>
            </a:r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106312844"/>
              </p:ext>
            </p:extLst>
          </p:nvPr>
        </p:nvGraphicFramePr>
        <p:xfrm>
          <a:off x="685800" y="1524000"/>
          <a:ext cx="7391400" cy="4485752"/>
        </p:xfrm>
        <a:graphic>
          <a:graphicData uri="http://schemas.openxmlformats.org/drawingml/2006/table">
            <a:tbl>
              <a:tblPr firstRow="1" bandRow="1">
                <a:tableStyleId>{2D5ABB26-0587-4C30-8999-92F81FD0307C}</a:tableStyleId>
              </a:tblPr>
              <a:tblGrid>
                <a:gridCol w="184785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847850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6768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noFill/>
                  </a:tcPr>
                </a:tc>
                <a:tc gridSpan="3">
                  <a:txBody>
                    <a:bodyPr/>
                    <a:lstStyle/>
                    <a:p>
                      <a:pPr algn="ctr"/>
                      <a:r>
                        <a:rPr lang="en-US" dirty="0"/>
                        <a:t>System Order (# of independent Levels)</a:t>
                      </a:r>
                    </a:p>
                  </a:txBody>
                  <a:tcPr>
                    <a:noFill/>
                  </a:tcPr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76865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1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2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3+</a:t>
                      </a:r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8982">
                <a:tc>
                  <a:txBody>
                    <a:bodyPr/>
                    <a:lstStyle/>
                    <a:p>
                      <a:r>
                        <a:rPr lang="en-US" dirty="0"/>
                        <a:t>Linear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Accumulation,</a:t>
                      </a:r>
                    </a:p>
                    <a:p>
                      <a:r>
                        <a:rPr lang="en-US" dirty="0"/>
                        <a:t>Growth,</a:t>
                      </a:r>
                    </a:p>
                    <a:p>
                      <a:r>
                        <a:rPr lang="en-US" dirty="0"/>
                        <a:t>Decay,</a:t>
                      </a:r>
                    </a:p>
                    <a:p>
                      <a:r>
                        <a:rPr lang="en-US" dirty="0"/>
                        <a:t>Equilibrium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ym typeface="Webdings"/>
                        </a:rPr>
                        <a:t></a:t>
                      </a:r>
                      <a:r>
                        <a:rPr lang="en-US" dirty="0"/>
                        <a:t>Same, plus</a:t>
                      </a:r>
                    </a:p>
                    <a:p>
                      <a:r>
                        <a:rPr lang="en-US" dirty="0"/>
                        <a:t>Oscillation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ym typeface="Webdings"/>
                        </a:rPr>
                        <a:t></a:t>
                      </a:r>
                      <a:r>
                        <a:rPr lang="en-US" dirty="0"/>
                        <a:t>Same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68288">
                <a:tc>
                  <a:txBody>
                    <a:bodyPr/>
                    <a:lstStyle/>
                    <a:p>
                      <a:r>
                        <a:rPr lang="en-US" dirty="0"/>
                        <a:t>Nonlinear</a:t>
                      </a:r>
                    </a:p>
                    <a:p>
                      <a:r>
                        <a:rPr lang="en-US" sz="1400" dirty="0"/>
                        <a:t>(typical examples)</a:t>
                      </a:r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dirty="0">
                          <a:sym typeface="Webdings"/>
                        </a:rPr>
                        <a:t></a:t>
                      </a:r>
                      <a:r>
                        <a:rPr lang="en-US" dirty="0"/>
                        <a:t>Same, plus</a:t>
                      </a:r>
                    </a:p>
                    <a:p>
                      <a:r>
                        <a:rPr lang="en-US" dirty="0"/>
                        <a:t>S-shaped (logistic) growth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9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Webdings"/>
                        </a:rPr>
                        <a:t></a:t>
                      </a:r>
                      <a:r>
                        <a:rPr lang="en-US" dirty="0"/>
                        <a:t>Same, plus</a:t>
                      </a:r>
                    </a:p>
                    <a:p>
                      <a:r>
                        <a:rPr lang="en-US" dirty="0"/>
                        <a:t>Overshoot &amp; Collapse,</a:t>
                      </a:r>
                    </a:p>
                    <a:p>
                      <a:r>
                        <a:rPr lang="en-US" dirty="0"/>
                        <a:t>Limit Cycles</a:t>
                      </a:r>
                    </a:p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>
                          <a:sym typeface="Webdings"/>
                        </a:rPr>
                        <a:t></a:t>
                      </a:r>
                      <a:r>
                        <a:rPr lang="en-US" dirty="0"/>
                        <a:t>Same, plus</a:t>
                      </a:r>
                    </a:p>
                    <a:p>
                      <a:r>
                        <a:rPr lang="en-US" dirty="0"/>
                        <a:t>Chaos</a:t>
                      </a:r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solidFill>
                      <a:schemeClr val="bg1">
                        <a:lumMod val="7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0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052762"/>
            <a:ext cx="7772400" cy="3119437"/>
          </a:xfrm>
        </p:spPr>
        <p:txBody>
          <a:bodyPr/>
          <a:lstStyle/>
          <a:p>
            <a:r>
              <a:rPr lang="en-US" dirty="0"/>
              <a:t>Pure accumulation</a:t>
            </a:r>
          </a:p>
          <a:p>
            <a:r>
              <a:rPr lang="en-US" dirty="0"/>
              <a:t>Diagramming</a:t>
            </a:r>
          </a:p>
          <a:p>
            <a:r>
              <a:rPr lang="en-US" dirty="0"/>
              <a:t>Writing equations</a:t>
            </a:r>
          </a:p>
          <a:p>
            <a:r>
              <a:rPr lang="en-US" dirty="0"/>
              <a:t>Units</a:t>
            </a:r>
          </a:p>
          <a:p>
            <a:r>
              <a:rPr lang="en-US" dirty="0"/>
              <a:t>STEP test input</a:t>
            </a:r>
          </a:p>
          <a:p>
            <a:r>
              <a:rPr lang="en-US" dirty="0"/>
              <a:t>Ordinary simulation</a:t>
            </a:r>
          </a:p>
          <a:p>
            <a:r>
              <a:rPr lang="en-US" dirty="0"/>
              <a:t>Seeing output</a:t>
            </a: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81200" y="1371600"/>
            <a:ext cx="5178014" cy="1447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56330214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3124200"/>
            <a:ext cx="7772400" cy="3048000"/>
          </a:xfrm>
        </p:spPr>
        <p:txBody>
          <a:bodyPr/>
          <a:lstStyle/>
          <a:p>
            <a:r>
              <a:rPr lang="en-US" dirty="0"/>
              <a:t>Outflow &amp; feedback</a:t>
            </a:r>
          </a:p>
          <a:p>
            <a:r>
              <a:rPr lang="en-US" dirty="0"/>
              <a:t>Running in </a:t>
            </a:r>
            <a:r>
              <a:rPr lang="en-US" dirty="0" err="1"/>
              <a:t>Synthesim</a:t>
            </a:r>
            <a:endParaRPr lang="en-US" dirty="0"/>
          </a:p>
          <a:p>
            <a:r>
              <a:rPr lang="en-US" dirty="0"/>
              <a:t>Naming runs</a:t>
            </a:r>
          </a:p>
          <a:p>
            <a:r>
              <a:rPr lang="en-US" dirty="0"/>
              <a:t>Managing datasets</a:t>
            </a:r>
          </a:p>
          <a:p>
            <a:endParaRPr lang="en-US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9200" y="1371600"/>
            <a:ext cx="6886498" cy="171465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862218227"/>
      </p:ext>
    </p:extLst>
  </p:cSld>
  <p:clrMapOvr>
    <a:masterClrMapping/>
  </p:clrMapOvr>
</p:sld>
</file>

<file path=ppt/theme/theme1.xml><?xml version="1.0" encoding="utf-8"?>
<a:theme xmlns:a="http://schemas.openxmlformats.org/drawingml/2006/main" name="Ventana - Vensim">
  <a:themeElements>
    <a:clrScheme name="">
      <a:dk1>
        <a:srgbClr val="000000"/>
      </a:dk1>
      <a:lt1>
        <a:srgbClr val="FFFFFF"/>
      </a:lt1>
      <a:dk2>
        <a:srgbClr val="333399"/>
      </a:dk2>
      <a:lt2>
        <a:srgbClr val="B2B2B2"/>
      </a:lt2>
      <a:accent1>
        <a:srgbClr val="99CCFF"/>
      </a:accent1>
      <a:accent2>
        <a:srgbClr val="990033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002D"/>
      </a:accent6>
      <a:hlink>
        <a:srgbClr val="333399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Ventana - Vensim</Template>
  <TotalTime>274</TotalTime>
  <Words>561</Words>
  <Application>Microsoft Office PowerPoint</Application>
  <PresentationFormat>On-screen Show (4:3)</PresentationFormat>
  <Paragraphs>158</Paragraphs>
  <Slides>18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26" baseType="lpstr">
      <vt:lpstr>Arial Black</vt:lpstr>
      <vt:lpstr>Cambria Math</vt:lpstr>
      <vt:lpstr>MT Extra</vt:lpstr>
      <vt:lpstr>Symbol</vt:lpstr>
      <vt:lpstr>Tahoma</vt:lpstr>
      <vt:lpstr>Times New Roman</vt:lpstr>
      <vt:lpstr>Webdings</vt:lpstr>
      <vt:lpstr>Ventana - Vensim</vt:lpstr>
      <vt:lpstr>Introduction to System Dynamics using Vensim</vt:lpstr>
      <vt:lpstr>Agenda</vt:lpstr>
      <vt:lpstr>Setup</vt:lpstr>
      <vt:lpstr>Road Map</vt:lpstr>
      <vt:lpstr>Motivation - Life is Complicated</vt:lpstr>
      <vt:lpstr>Problems are coupled</vt:lpstr>
      <vt:lpstr>Structures &amp; Their Possible Behaviors (continuous time)</vt:lpstr>
      <vt:lpstr>Model 0</vt:lpstr>
      <vt:lpstr>Model A</vt:lpstr>
      <vt:lpstr>Model B</vt:lpstr>
      <vt:lpstr>Model C</vt:lpstr>
      <vt:lpstr>Time &amp; Interest Permitting …</vt:lpstr>
      <vt:lpstr>Rules of Thumb</vt:lpstr>
      <vt:lpstr>Negative feedback (goal seeking, exponential decay)</vt:lpstr>
      <vt:lpstr>Positive feedback (exponential growth)</vt:lpstr>
      <vt:lpstr>Initializing in Equilibrium</vt:lpstr>
      <vt:lpstr>Resources</vt:lpstr>
      <vt:lpstr>Vensim Resources</vt:lpstr>
    </vt:vector>
  </TitlesOfParts>
  <Company>Ventana Systems,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System Dynamics using Vensim</dc:title>
  <dc:creator>Fid</dc:creator>
  <cp:lastModifiedBy>Tom Fiddaman</cp:lastModifiedBy>
  <cp:revision>38</cp:revision>
  <dcterms:created xsi:type="dcterms:W3CDTF">2010-06-15T19:59:46Z</dcterms:created>
  <dcterms:modified xsi:type="dcterms:W3CDTF">2019-11-25T16:27:55Z</dcterms:modified>
</cp:coreProperties>
</file>